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2" r:id="rId6"/>
    <p:sldId id="263" r:id="rId7"/>
    <p:sldId id="264" r:id="rId8"/>
    <p:sldId id="265" r:id="rId9"/>
    <p:sldId id="258" r:id="rId10"/>
    <p:sldId id="259" r:id="rId11"/>
    <p:sldId id="260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79" r:id="rId25"/>
    <p:sldId id="281" r:id="rId26"/>
    <p:sldId id="283" r:id="rId27"/>
    <p:sldId id="284" r:id="rId28"/>
    <p:sldId id="282" r:id="rId29"/>
    <p:sldId id="285" r:id="rId30"/>
    <p:sldId id="286" r:id="rId31"/>
    <p:sldId id="287" r:id="rId32"/>
    <p:sldId id="27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Різноманітність та значення кільчастих </a:t>
            </a:r>
            <a:r>
              <a:rPr lang="uk-UA" dirty="0" err="1" smtClean="0"/>
              <a:t>червів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http://www.diverosa.com/Kapalai/MTI-2%20Christmas%20tree%20worm,%20Spirobranchus%20gigant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29574" cy="555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Колонія трубочників</a:t>
            </a:r>
            <a:endParaRPr lang="ru-RU" sz="2800" dirty="0"/>
          </a:p>
        </p:txBody>
      </p:sp>
      <p:pic>
        <p:nvPicPr>
          <p:cNvPr id="16386" name="Picture 2" descr="http://worldaquarium.ru/wp-content/uploads/2012/10/Tubifex-tubif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Голова трубочника</a:t>
            </a:r>
            <a:endParaRPr lang="ru-RU" sz="2800" dirty="0"/>
          </a:p>
        </p:txBody>
      </p:sp>
      <p:pic>
        <p:nvPicPr>
          <p:cNvPr id="17410" name="Picture 2" descr="http://bioweb.usu.edu/emlab/Galleries/studentwork/tubif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496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Рот трубочника</a:t>
            </a:r>
            <a:endParaRPr lang="ru-RU" sz="2800" dirty="0"/>
          </a:p>
        </p:txBody>
      </p:sp>
      <p:pic>
        <p:nvPicPr>
          <p:cNvPr id="18434" name="Picture 2" descr="http://www.marlin.ac.uk/imgs/o_tubtu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Переважно морські, є сухопутні і паразити</a:t>
            </a:r>
            <a:endParaRPr lang="ru-RU" sz="2800" dirty="0"/>
          </a:p>
        </p:txBody>
      </p:sp>
      <p:pic>
        <p:nvPicPr>
          <p:cNvPr id="25602" name="Picture 2" descr="http://s018.radikal.ru/i502/1201/bd/d6bab53ca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171" cy="5724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48372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Спіробранхус</a:t>
            </a:r>
            <a:r>
              <a:rPr lang="uk-UA" sz="2400" dirty="0" smtClean="0">
                <a:solidFill>
                  <a:schemeClr val="bg1"/>
                </a:solidFill>
              </a:rPr>
              <a:t> (</a:t>
            </a:r>
            <a:r>
              <a:rPr lang="uk-UA" sz="2400" dirty="0" err="1" smtClean="0">
                <a:solidFill>
                  <a:schemeClr val="bg1"/>
                </a:solidFill>
              </a:rPr>
              <a:t>“новорічна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ялинка”</a:t>
            </a:r>
            <a:r>
              <a:rPr lang="uk-UA" sz="24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живе в коралах, </a:t>
            </a:r>
            <a:r>
              <a:rPr lang="uk-UA" sz="2400" dirty="0" err="1" smtClean="0">
                <a:solidFill>
                  <a:schemeClr val="bg1"/>
                </a:solidFill>
              </a:rPr>
              <a:t>фільтратор</a:t>
            </a:r>
            <a:r>
              <a:rPr lang="uk-UA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має 2 гілочки зябер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Прекрасні </a:t>
            </a:r>
            <a:r>
              <a:rPr lang="uk-UA" sz="2800" dirty="0" err="1" smtClean="0"/>
              <a:t>спіробранхуси</a:t>
            </a:r>
            <a:endParaRPr lang="ru-RU" sz="2800" dirty="0"/>
          </a:p>
        </p:txBody>
      </p:sp>
      <p:pic>
        <p:nvPicPr>
          <p:cNvPr id="26626" name="Picture 2" descr="http://us.123rf.com/400wm/400/400/gonepaddling/gonepaddling1012/gonepaddling101200024/8390029-christmas-tree-worm-spirobranchus-giganteus--bon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320480" cy="2883921"/>
          </a:xfrm>
          <a:prstGeom prst="rect">
            <a:avLst/>
          </a:prstGeom>
          <a:noFill/>
        </p:spPr>
      </p:pic>
      <p:pic>
        <p:nvPicPr>
          <p:cNvPr id="26628" name="Picture 4" descr="http://kazybazy.ru/image/18.03.12.img4f658051d4f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493032" cy="2880320"/>
          </a:xfrm>
          <a:prstGeom prst="rect">
            <a:avLst/>
          </a:prstGeom>
          <a:noFill/>
        </p:spPr>
      </p:pic>
      <p:pic>
        <p:nvPicPr>
          <p:cNvPr id="26630" name="Picture 6" descr="http://album-ek.narod.ru/photo/underwater/600/christmas_worm_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3840427" cy="2880320"/>
          </a:xfrm>
          <a:prstGeom prst="rect">
            <a:avLst/>
          </a:prstGeom>
          <a:noFill/>
        </p:spPr>
      </p:pic>
      <p:pic>
        <p:nvPicPr>
          <p:cNvPr id="26634" name="Picture 10" descr="http://www.ivmag.org/files/2549/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3672408" cy="2901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 боків кожного сегмента є парні органи пересування – </a:t>
            </a:r>
            <a:r>
              <a:rPr lang="uk-UA" sz="2800" b="1" dirty="0" smtClean="0"/>
              <a:t>параподії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http://wwf.ru/pic/foto/whiteseaunderwater/0_29e06_46ace7dc_orig_1_.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1291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err="1" smtClean="0"/>
              <a:t>Нереїс</a:t>
            </a:r>
            <a:r>
              <a:rPr lang="uk-UA" sz="2400" dirty="0" smtClean="0"/>
              <a:t> живиться водоростями і невеликими тваринками</a:t>
            </a:r>
            <a:endParaRPr lang="ru-RU" sz="2400" dirty="0"/>
          </a:p>
        </p:txBody>
      </p:sp>
      <p:pic>
        <p:nvPicPr>
          <p:cNvPr id="28674" name="Picture 2" descr="http://farm4.static.flickr.com/3194/3084157367_f579b7710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5944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008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Голова </a:t>
            </a:r>
            <a:r>
              <a:rPr lang="uk-UA" sz="2800" dirty="0" err="1" smtClean="0"/>
              <a:t>нереїса</a:t>
            </a:r>
            <a:r>
              <a:rPr lang="uk-UA" sz="2800" dirty="0" smtClean="0"/>
              <a:t>. Він має різноманітні органи чуття: щупики, щупальці, очі, вусики, нюхові ямки</a:t>
            </a:r>
            <a:endParaRPr lang="ru-RU" sz="2800" dirty="0"/>
          </a:p>
        </p:txBody>
      </p:sp>
      <p:pic>
        <p:nvPicPr>
          <p:cNvPr id="29698" name="Picture 2" descr="http://www.rybak-rybaka.ru/articles/images/lyubopytny%20rybolov/291_1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19374" cy="510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Палоло</a:t>
            </a:r>
            <a:r>
              <a:rPr lang="uk-UA" sz="2800" dirty="0" smtClean="0"/>
              <a:t> – морський хижак </a:t>
            </a:r>
            <a:endParaRPr lang="ru-RU" sz="2800" dirty="0"/>
          </a:p>
        </p:txBody>
      </p:sp>
      <p:pic>
        <p:nvPicPr>
          <p:cNvPr id="30722" name="Picture 2" descr="http://2.bp.blogspot.com/-MGiGdS41iUM/UFcTlqJw3zI/AAAAAAAARk0/3mvdbdHaQhY/s640/add_f164b5ffd85a6337634b81dc8d4d6a0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27898" cy="5762972"/>
          </a:xfrm>
          <a:prstGeom prst="rect">
            <a:avLst/>
          </a:prstGeom>
          <a:noFill/>
        </p:spPr>
      </p:pic>
      <p:pic>
        <p:nvPicPr>
          <p:cNvPr id="30724" name="Picture 4" descr="http://animalworld.com.ua/images/2009/October_09/Animal/Animal_fakti/Amimal_fakt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52120" y="620688"/>
            <a:ext cx="3223698" cy="2048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Задня частина </a:t>
            </a:r>
            <a:r>
              <a:rPr lang="uk-UA" sz="2400" dirty="0" err="1" smtClean="0"/>
              <a:t>палоло</a:t>
            </a:r>
            <a:r>
              <a:rPr lang="uk-UA" sz="2400" dirty="0" smtClean="0"/>
              <a:t> наповнюється сперматозоїдами або яйцями, відривається і випливає на поверхню (має очі і параподії), а передня регенерує</a:t>
            </a:r>
            <a:endParaRPr lang="ru-RU" sz="2400" dirty="0"/>
          </a:p>
        </p:txBody>
      </p:sp>
      <p:pic>
        <p:nvPicPr>
          <p:cNvPr id="31748" name="Picture 4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5840685" cy="4278890"/>
          </a:xfrm>
          <a:prstGeom prst="rect">
            <a:avLst/>
          </a:prstGeom>
          <a:noFill/>
        </p:spPr>
      </p:pic>
      <p:pic>
        <p:nvPicPr>
          <p:cNvPr id="31750" name="Picture 6" descr="http://4.bp.blogspot.com/_5rszPEz1KOc/S-ngkUyr4LI/AAAAAAAAAHo/Pah3lRxj2m0/s1600/%D1%87%D0%B5%D1%80%D0%B2%D0%B8+%D1%81%D1%8A%D0%B5%D0%B4%D0%BE%D0%B1%D0%BD%D1%8B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5616624" cy="47863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052736"/>
            <a:ext cx="2117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Задня частина </a:t>
            </a:r>
          </a:p>
          <a:p>
            <a:r>
              <a:rPr lang="uk-UA" sz="2400" dirty="0" err="1" smtClean="0">
                <a:solidFill>
                  <a:schemeClr val="bg1"/>
                </a:solidFill>
              </a:rPr>
              <a:t>палоло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4869160"/>
            <a:ext cx="199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Ловці </a:t>
            </a:r>
            <a:r>
              <a:rPr lang="uk-UA" sz="2400" dirty="0" err="1" smtClean="0">
                <a:solidFill>
                  <a:schemeClr val="bg1"/>
                </a:solidFill>
              </a:rPr>
              <a:t>палоло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Наземні та прісноводні види</a:t>
            </a:r>
            <a:endParaRPr lang="ru-RU" sz="2800" dirty="0"/>
          </a:p>
        </p:txBody>
      </p:sp>
      <p:pic>
        <p:nvPicPr>
          <p:cNvPr id="2050" name="Picture 2" descr="http://www.megabook.ru/MObjects2/data/pict2006/new/b5g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23006" cy="58460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877272"/>
            <a:ext cx="5105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Наїд</a:t>
            </a:r>
            <a:r>
              <a:rPr lang="uk-UA" sz="2400" dirty="0" smtClean="0"/>
              <a:t> має прозору шкіру і жовту кров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Бродячі черви – всеїдні морські тварини</a:t>
            </a:r>
            <a:endParaRPr lang="ru-RU" sz="2800" dirty="0"/>
          </a:p>
        </p:txBody>
      </p:sp>
      <p:pic>
        <p:nvPicPr>
          <p:cNvPr id="32770" name="Picture 2" descr="http://www.lucasbrouwers.nl/blog/wp-content/uploads/2011/03/Tomopterisk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4100566" cy="2790395"/>
          </a:xfrm>
          <a:prstGeom prst="rect">
            <a:avLst/>
          </a:prstGeom>
          <a:noFill/>
        </p:spPr>
      </p:pic>
      <p:pic>
        <p:nvPicPr>
          <p:cNvPr id="32772" name="Picture 4" descr="http://www.zoopicture.ru/wp-content/uploads/2010/03/1472399600_5a9bf0d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744416" cy="2808312"/>
          </a:xfrm>
          <a:prstGeom prst="rect">
            <a:avLst/>
          </a:prstGeom>
          <a:noFill/>
        </p:spPr>
      </p:pic>
      <p:pic>
        <p:nvPicPr>
          <p:cNvPr id="32774" name="Picture 6" descr="http://i.livescience.com/images/i/000/015/057/iFF/Nereis_virens.jpg?129908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4212466" cy="2808312"/>
          </a:xfrm>
          <a:prstGeom prst="rect">
            <a:avLst/>
          </a:prstGeom>
          <a:noFill/>
        </p:spPr>
      </p:pic>
      <p:pic>
        <p:nvPicPr>
          <p:cNvPr id="32776" name="Picture 8" descr="http://personal.cityu.edu.hk/~bhworm/sedentary/erran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423363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Сидячі черви – </a:t>
            </a:r>
            <a:r>
              <a:rPr lang="uk-UA" sz="2800" dirty="0" err="1" smtClean="0"/>
              <a:t>фільтратори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3794" name="Picture 2" descr="http://cdn.c.photoshelter.com/img-get/I0000LZq.OXWWr0I/s/860/860/9960C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3862308" cy="5796833"/>
          </a:xfrm>
          <a:prstGeom prst="rect">
            <a:avLst/>
          </a:prstGeom>
          <a:noFill/>
        </p:spPr>
      </p:pic>
      <p:pic>
        <p:nvPicPr>
          <p:cNvPr id="33796" name="Picture 4" descr="http://www.newark.osu.edu/facultystaff/personal/jstjohn/Documents/Rocks-and-Fossils-in-the-Field/Organisms-in-the-water2_files/image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862484" cy="2664296"/>
          </a:xfrm>
          <a:prstGeom prst="rect">
            <a:avLst/>
          </a:prstGeom>
          <a:noFill/>
        </p:spPr>
      </p:pic>
      <p:pic>
        <p:nvPicPr>
          <p:cNvPr id="33798" name="Picture 6" descr="http://4.bp.blogspot.com/_X-wGtkWRyPA/SYx2H04uKgI/AAAAAAAAAHM/7loGpezoPCE/s400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3905375" cy="2948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Водні і сухопутні, кровососи, хижаки і паразити</a:t>
            </a:r>
            <a:endParaRPr lang="ru-RU" sz="2800" dirty="0"/>
          </a:p>
        </p:txBody>
      </p:sp>
      <p:pic>
        <p:nvPicPr>
          <p:cNvPr id="34818" name="Picture 2" descr="http://biolicey2vrn.ucoz.ru/Zhivotnie/Mnogokletochnie/Kolchatie/Piyavk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085710" cy="2808312"/>
          </a:xfrm>
          <a:prstGeom prst="rect">
            <a:avLst/>
          </a:prstGeom>
          <a:noFill/>
        </p:spPr>
      </p:pic>
      <p:pic>
        <p:nvPicPr>
          <p:cNvPr id="34820" name="Picture 4" descr="http://fen.nsu.ru/posob/zbp/8/img/8_12_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73016"/>
            <a:ext cx="4762500" cy="2524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84168" y="3789040"/>
            <a:ext cx="2504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Порожнини тіла і </a:t>
            </a:r>
          </a:p>
          <a:p>
            <a:pPr algn="r"/>
            <a:r>
              <a:rPr lang="uk-UA" sz="2400" dirty="0" smtClean="0"/>
              <a:t>щетинок немає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Рот  із </a:t>
            </a:r>
            <a:r>
              <a:rPr lang="uk-UA" sz="2800" dirty="0" err="1" smtClean="0"/>
              <a:t>присоскою</a:t>
            </a:r>
            <a:r>
              <a:rPr lang="uk-UA" sz="2800" dirty="0" smtClean="0"/>
              <a:t> (ще одна є на задньому кінці)</a:t>
            </a:r>
            <a:endParaRPr lang="ru-RU" sz="2800" dirty="0"/>
          </a:p>
        </p:txBody>
      </p:sp>
      <p:pic>
        <p:nvPicPr>
          <p:cNvPr id="37890" name="Picture 2" descr="http://chistoprudov.ru/livejournal/prom/leech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6944" cy="56646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764704"/>
            <a:ext cx="46413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Усі п</a:t>
            </a:r>
            <a:r>
              <a:rPr lang="en-US" sz="2400" dirty="0" smtClean="0"/>
              <a:t>’</a:t>
            </a:r>
            <a:r>
              <a:rPr lang="uk-UA" sz="2400" dirty="0" smtClean="0"/>
              <a:t>явки мають 33 сегменти, </a:t>
            </a:r>
          </a:p>
          <a:p>
            <a:pPr algn="r"/>
            <a:r>
              <a:rPr lang="uk-UA" sz="2400" dirty="0" smtClean="0"/>
              <a:t>на вигляд їх більше,тому що вони </a:t>
            </a:r>
          </a:p>
          <a:p>
            <a:pPr algn="r"/>
            <a:r>
              <a:rPr lang="uk-UA" sz="2400" dirty="0" smtClean="0"/>
              <a:t>зібрані гармошкою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Мають щелепи для прогризання покривів жертви і залози з </a:t>
            </a:r>
            <a:r>
              <a:rPr lang="uk-UA" sz="2800" dirty="0" err="1" smtClean="0"/>
              <a:t>гірудином</a:t>
            </a:r>
            <a:endParaRPr lang="ru-RU" sz="2800" dirty="0"/>
          </a:p>
        </p:txBody>
      </p:sp>
      <p:pic>
        <p:nvPicPr>
          <p:cNvPr id="36866" name="Picture 2" descr="http://research.amnh.org/~siddall/mes/graphics/Bit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88832" cy="5421119"/>
          </a:xfrm>
          <a:prstGeom prst="rect">
            <a:avLst/>
          </a:prstGeom>
          <a:noFill/>
        </p:spPr>
      </p:pic>
      <p:pic>
        <p:nvPicPr>
          <p:cNvPr id="36868" name="Picture 4" descr="http://stoletnik.narod.ru/enc/t2/10.files/image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302895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Щелепи із зубчиками</a:t>
            </a:r>
            <a:endParaRPr lang="ru-RU" sz="2800" dirty="0"/>
          </a:p>
        </p:txBody>
      </p:sp>
      <p:pic>
        <p:nvPicPr>
          <p:cNvPr id="38914" name="Picture 2" descr="http://www.girudin.com/images/stories/slides/girudo-ja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28792" cy="5666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Гірудотерапія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Поліпшує стан хворого з гіпертонією, проблемними венами</a:t>
            </a:r>
            <a:endParaRPr lang="ru-RU" sz="2400" dirty="0"/>
          </a:p>
        </p:txBody>
      </p:sp>
      <p:pic>
        <p:nvPicPr>
          <p:cNvPr id="25604" name="Picture 4" descr="http://is-med.com/_pu/4/52391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15" y="1052736"/>
            <a:ext cx="9151015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941168"/>
            <a:ext cx="2346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Медична п</a:t>
            </a:r>
            <a:r>
              <a:rPr lang="en-US" sz="2400" dirty="0" smtClean="0"/>
              <a:t>’</a:t>
            </a:r>
            <a:r>
              <a:rPr lang="uk-UA" sz="2400" dirty="0" smtClean="0"/>
              <a:t>явка 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Гірудотерапія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Дуже древній і досі популярний спосіб лікування</a:t>
            </a:r>
            <a:endParaRPr lang="ru-RU" sz="2800" dirty="0"/>
          </a:p>
        </p:txBody>
      </p:sp>
      <p:pic>
        <p:nvPicPr>
          <p:cNvPr id="26626" name="Picture 2" descr="http://medinfoalt.ru/wp-content/uploads/2012/10/Graph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36712"/>
            <a:ext cx="5256584" cy="5256584"/>
          </a:xfrm>
          <a:prstGeom prst="rect">
            <a:avLst/>
          </a:prstGeom>
          <a:noFill/>
        </p:spPr>
      </p:pic>
      <p:pic>
        <p:nvPicPr>
          <p:cNvPr id="26628" name="Picture 4" descr="http://www.bellezza.ua/UserFiles/Image/cc1/94b4b58f4e59b344ab2fcf14e0e842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smtClean="0"/>
              <a:t>Несправжня кінська п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явка </a:t>
            </a:r>
            <a:r>
              <a:rPr lang="uk-UA" sz="2400" dirty="0" smtClean="0"/>
              <a:t>може пошматувати жертву</a:t>
            </a:r>
            <a:endParaRPr lang="ru-RU" sz="2400" dirty="0"/>
          </a:p>
        </p:txBody>
      </p:sp>
      <p:pic>
        <p:nvPicPr>
          <p:cNvPr id="41988" name="Picture 4" descr="http://www.biotalks.ru/wp-content/uploads/2011/09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428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Сухопутна п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явка </a:t>
            </a:r>
            <a:r>
              <a:rPr lang="uk-UA" sz="2800" dirty="0" smtClean="0"/>
              <a:t>очікує жертву</a:t>
            </a:r>
            <a:endParaRPr lang="ru-RU" sz="2800" dirty="0"/>
          </a:p>
        </p:txBody>
      </p:sp>
      <p:pic>
        <p:nvPicPr>
          <p:cNvPr id="43010" name="Picture 2" descr="http://www.ljplus.ru/img4/p/u/pulya_9mm/Haemadipsa-zeylen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06030" cy="571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Тіло членисте, щетинки короткі. Гермафродити  </a:t>
            </a:r>
            <a:endParaRPr lang="ru-RU" sz="2800" dirty="0"/>
          </a:p>
        </p:txBody>
      </p:sp>
      <p:pic>
        <p:nvPicPr>
          <p:cNvPr id="24578" name="Picture 2" descr="http://bylkov.ru/_ph/219/2/71532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46173" cy="5686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Так рятуються від сухопутних п</a:t>
            </a:r>
            <a:r>
              <a:rPr lang="en-US" sz="2800" dirty="0" smtClean="0"/>
              <a:t>’</a:t>
            </a:r>
            <a:r>
              <a:rPr lang="uk-UA" sz="2800" dirty="0" smtClean="0"/>
              <a:t>явок</a:t>
            </a:r>
            <a:endParaRPr lang="ru-RU" sz="2800" dirty="0"/>
          </a:p>
        </p:txBody>
      </p:sp>
      <p:pic>
        <p:nvPicPr>
          <p:cNvPr id="44034" name="Picture 2" descr="http://www.ljplus.ru/img4/p/u/pulya_9mm/legs-in-stock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77438" cy="578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smtClean="0"/>
              <a:t>Кінська п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явка </a:t>
            </a:r>
            <a:r>
              <a:rPr lang="uk-UA" sz="2400" dirty="0" smtClean="0"/>
              <a:t>проникає у горло під час водопою і може спричинити кровохаркання, кровотечу і задушення тварин</a:t>
            </a:r>
            <a:endParaRPr lang="ru-RU" sz="2400" dirty="0"/>
          </a:p>
        </p:txBody>
      </p:sp>
      <p:pic>
        <p:nvPicPr>
          <p:cNvPr id="45058" name="Picture 2" descr="http://www.internet-fishing.ru/wp-content/uploads/limnatis_nilotica_09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840760" cy="513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Багатощетинкові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Рибна п</a:t>
            </a:r>
            <a:r>
              <a:rPr lang="en-US" sz="2800" dirty="0" smtClean="0"/>
              <a:t>’</a:t>
            </a:r>
            <a:r>
              <a:rPr lang="uk-UA" sz="2800" dirty="0" smtClean="0"/>
              <a:t>явка</a:t>
            </a:r>
            <a:endParaRPr lang="ru-RU" sz="2800" dirty="0"/>
          </a:p>
        </p:txBody>
      </p:sp>
      <p:pic>
        <p:nvPicPr>
          <p:cNvPr id="35842" name="Picture 2" descr="http://makropod.ru/uploads/posts/2010-11/1290670725_piscicola-rybi-piy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34159" cy="537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smtClean="0"/>
              <a:t>Гігантська амазонська п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явка </a:t>
            </a:r>
            <a:r>
              <a:rPr lang="uk-UA" sz="2400" dirty="0" smtClean="0"/>
              <a:t>може розчинити навіть тромби</a:t>
            </a:r>
            <a:endParaRPr lang="ru-RU" sz="2400" dirty="0"/>
          </a:p>
        </p:txBody>
      </p:sp>
      <p:pic>
        <p:nvPicPr>
          <p:cNvPr id="46082" name="Picture 2" descr="Гигантская амазонская пия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7720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Дощовий черв</a:t>
            </a:r>
            <a:endParaRPr lang="ru-RU" sz="2800" dirty="0"/>
          </a:p>
        </p:txBody>
      </p:sp>
      <p:pic>
        <p:nvPicPr>
          <p:cNvPr id="23554" name="Picture 2" descr="http://museum.stavsu.ru/Image.ashx?ID=8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87271" cy="5753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Австралійський земляний черв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як </a:t>
            </a:r>
            <a:r>
              <a:rPr lang="uk-UA" sz="2800" dirty="0" smtClean="0"/>
              <a:t>досягає 3 м</a:t>
            </a:r>
            <a:endParaRPr lang="ru-RU" sz="2800" dirty="0"/>
          </a:p>
        </p:txBody>
      </p:sp>
      <p:pic>
        <p:nvPicPr>
          <p:cNvPr id="19458" name="Picture 2" descr="Вот так дождевой червь! (1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852" y="548680"/>
            <a:ext cx="4260153" cy="5688632"/>
          </a:xfrm>
          <a:prstGeom prst="rect">
            <a:avLst/>
          </a:prstGeom>
          <a:noFill/>
        </p:spPr>
      </p:pic>
      <p:pic>
        <p:nvPicPr>
          <p:cNvPr id="19460" name="Picture 4" descr="Вот так дождевой червь! (1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456384" cy="5655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Австралійський земляний черв</a:t>
            </a:r>
            <a:r>
              <a:rPr lang="en-US" sz="2800" dirty="0" smtClean="0"/>
              <a:t>’</a:t>
            </a:r>
            <a:r>
              <a:rPr lang="uk-UA" sz="2800" dirty="0" smtClean="0"/>
              <a:t>як веде спосіб життя, дуже схожий зі способом життя нашого черв</a:t>
            </a:r>
            <a:r>
              <a:rPr lang="en-US" sz="2800" dirty="0" smtClean="0"/>
              <a:t>’</a:t>
            </a:r>
            <a:r>
              <a:rPr lang="uk-UA" sz="2800" dirty="0" smtClean="0"/>
              <a:t>яка</a:t>
            </a:r>
            <a:endParaRPr lang="ru-RU" sz="2800" dirty="0"/>
          </a:p>
        </p:txBody>
      </p:sp>
      <p:pic>
        <p:nvPicPr>
          <p:cNvPr id="20482" name="Picture 2" descr="Вот так дождевой червь! (1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28792" cy="53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Австралійський земляний черв</a:t>
            </a:r>
            <a:r>
              <a:rPr lang="en-US" sz="2400" dirty="0" smtClean="0"/>
              <a:t>’</a:t>
            </a:r>
            <a:r>
              <a:rPr lang="uk-UA" sz="2400" dirty="0" smtClean="0"/>
              <a:t>як рідко виповзає з нори</a:t>
            </a:r>
            <a:endParaRPr lang="ru-RU" sz="2400" dirty="0"/>
          </a:p>
        </p:txBody>
      </p:sp>
      <p:pic>
        <p:nvPicPr>
          <p:cNvPr id="21506" name="Picture 2" descr="http://azblok.net/uploads/posts/2010-09/1283949282_1283870814_1242326196_giganskij-cherv_17440_s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7" y="620688"/>
            <a:ext cx="9082449" cy="559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Австралійський земляний черв</a:t>
            </a:r>
            <a:r>
              <a:rPr lang="en-US" sz="2000" dirty="0" smtClean="0"/>
              <a:t>’</a:t>
            </a:r>
            <a:r>
              <a:rPr lang="uk-UA" sz="2000" dirty="0" smtClean="0"/>
              <a:t>як на поверхні зовсім безпомічний</a:t>
            </a:r>
            <a:endParaRPr lang="ru-RU" sz="2000" dirty="0"/>
          </a:p>
        </p:txBody>
      </p:sp>
      <p:pic>
        <p:nvPicPr>
          <p:cNvPr id="22530" name="Picture 2" descr="http://onua.com.ua/uploads/posts/2010-09/1284322011_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51608" cy="573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Малощетинкові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smtClean="0"/>
              <a:t>Трубочник </a:t>
            </a:r>
            <a:r>
              <a:rPr lang="uk-UA" sz="2400" dirty="0" smtClean="0"/>
              <a:t>занурює головний кінець у мул, яким живиться, і </a:t>
            </a:r>
            <a:r>
              <a:rPr lang="uk-UA" sz="2000" dirty="0" smtClean="0"/>
              <a:t>робить рухи заднім кінцем для притоку свіжої води для дихання</a:t>
            </a:r>
            <a:endParaRPr lang="ru-RU" sz="2000" dirty="0"/>
          </a:p>
        </p:txBody>
      </p:sp>
      <p:pic>
        <p:nvPicPr>
          <p:cNvPr id="1026" name="Picture 2" descr="http://www.biolib.cz/IMG/GAL/1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73207" y="1557490"/>
            <a:ext cx="5328594" cy="3454991"/>
          </a:xfrm>
          <a:prstGeom prst="rect">
            <a:avLst/>
          </a:prstGeom>
          <a:noFill/>
        </p:spPr>
      </p:pic>
      <p:pic>
        <p:nvPicPr>
          <p:cNvPr id="1028" name="Picture 4" descr="http://baikal.ru/en/baikal/excursion/images/Tubifex1_m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4635875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424</Words>
  <Application>Microsoft Office PowerPoint</Application>
  <PresentationFormat>Экран (4:3)</PresentationFormat>
  <Paragraphs>79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Різноманітність та значення кільчастих червів</vt:lpstr>
      <vt:lpstr>Клас Малощетинкові черви</vt:lpstr>
      <vt:lpstr>Клас Малощетинкові черви</vt:lpstr>
      <vt:lpstr>Клас Малощетинкові черви</vt:lpstr>
      <vt:lpstr>Клас Малощетинкові черви</vt:lpstr>
      <vt:lpstr>Клас Малощетинкові черви</vt:lpstr>
      <vt:lpstr>Клас Малощетинкові черви</vt:lpstr>
      <vt:lpstr>Клас Малощетинкові черви</vt:lpstr>
      <vt:lpstr>Клас Малощетинкові черви</vt:lpstr>
      <vt:lpstr>Клас Малощетинкові черви</vt:lpstr>
      <vt:lpstr>Клас Малощетинкові черви</vt:lpstr>
      <vt:lpstr>Клас Малощетинкові черви</vt:lpstr>
      <vt:lpstr>Клас Багатощетинкові черви</vt:lpstr>
      <vt:lpstr>Клас Багатощетинкові черви</vt:lpstr>
      <vt:lpstr>Клас Багатощетинкові черви</vt:lpstr>
      <vt:lpstr>Клас Багатощетинкові черви</vt:lpstr>
      <vt:lpstr>Клас Багатощетинкові черви</vt:lpstr>
      <vt:lpstr>Клас Багатощетинкові черви</vt:lpstr>
      <vt:lpstr>Клас Багатощетинкові черви</vt:lpstr>
      <vt:lpstr>Клас Багатощетинкові черви</vt:lpstr>
      <vt:lpstr>Клас Багатощетинкові черви</vt:lpstr>
      <vt:lpstr>Клас П’явки</vt:lpstr>
      <vt:lpstr>Клас П’явки</vt:lpstr>
      <vt:lpstr>Клас П’явки</vt:lpstr>
      <vt:lpstr>Клас П’явки</vt:lpstr>
      <vt:lpstr>Гірудотерапія </vt:lpstr>
      <vt:lpstr>Гірудотерапія </vt:lpstr>
      <vt:lpstr>Клас П’явки</vt:lpstr>
      <vt:lpstr>Клас П’явки</vt:lpstr>
      <vt:lpstr>Клас П’явки</vt:lpstr>
      <vt:lpstr>Клас П’явки</vt:lpstr>
      <vt:lpstr>Клас Багатощетинкові черви</vt:lpstr>
      <vt:lpstr>Клас П’явки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та значення кільчастих червів</dc:title>
  <dc:creator>User</dc:creator>
  <cp:lastModifiedBy>Пользователь</cp:lastModifiedBy>
  <cp:revision>26</cp:revision>
  <dcterms:created xsi:type="dcterms:W3CDTF">2012-11-20T17:27:39Z</dcterms:created>
  <dcterms:modified xsi:type="dcterms:W3CDTF">2020-09-11T15:39:23Z</dcterms:modified>
</cp:coreProperties>
</file>